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51206400" cy="36576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orient="horz" pos="6600" userDrawn="1">
          <p15:clr>
            <a:srgbClr val="A4A3A4"/>
          </p15:clr>
        </p15:guide>
        <p15:guide id="3" orient="horz" pos="12040" userDrawn="1">
          <p15:clr>
            <a:srgbClr val="A4A3A4"/>
          </p15:clr>
        </p15:guide>
        <p15:guide id="4" orient="horz" pos="11560" userDrawn="1">
          <p15:clr>
            <a:srgbClr val="A4A3A4"/>
          </p15:clr>
        </p15:guide>
        <p15:guide id="5" orient="horz" pos="17000" userDrawn="1">
          <p15:clr>
            <a:srgbClr val="A4A3A4"/>
          </p15:clr>
        </p15:guide>
        <p15:guide id="6" orient="horz" pos="23039" userDrawn="1">
          <p15:clr>
            <a:srgbClr val="A4A3A4"/>
          </p15:clr>
        </p15:guide>
        <p15:guide id="7" orient="horz" pos="22440" userDrawn="1">
          <p15:clr>
            <a:srgbClr val="A4A3A4"/>
          </p15:clr>
        </p15:guide>
        <p15:guide id="8" pos="1189" userDrawn="1">
          <p15:clr>
            <a:srgbClr val="A4A3A4"/>
          </p15:clr>
        </p15:guide>
        <p15:guide id="9" pos="9770" userDrawn="1">
          <p15:clr>
            <a:srgbClr val="A4A3A4"/>
          </p15:clr>
        </p15:guide>
        <p15:guide id="10" pos="23106" userDrawn="1">
          <p15:clr>
            <a:srgbClr val="A4A3A4"/>
          </p15:clr>
        </p15:guide>
        <p15:guide id="11" pos="31532" userDrawn="1">
          <p15:clr>
            <a:srgbClr val="A4A3A4"/>
          </p15:clr>
        </p15:guide>
        <p15:guide id="12" pos="10545" userDrawn="1">
          <p15:clr>
            <a:srgbClr val="A4A3A4"/>
          </p15:clr>
        </p15:guide>
        <p15:guide id="13" pos="22434" userDrawn="1">
          <p15:clr>
            <a:srgbClr val="A4A3A4"/>
          </p15:clr>
        </p15:guide>
        <p15:guide id="14" pos="10261" userDrawn="1">
          <p15:clr>
            <a:srgbClr val="A4A3A4"/>
          </p15:clr>
        </p15:guide>
        <p15:guide id="15" pos="233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23F"/>
    <a:srgbClr val="2C2E56"/>
    <a:srgbClr val="333563"/>
    <a:srgbClr val="5F5F5F"/>
    <a:srgbClr val="D5E3FF"/>
    <a:srgbClr val="E31717"/>
    <a:srgbClr val="003399"/>
    <a:srgbClr val="4035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24" y="24"/>
      </p:cViewPr>
      <p:guideLst>
        <p:guide orient="horz" pos="640"/>
        <p:guide orient="horz" pos="6600"/>
        <p:guide orient="horz" pos="12040"/>
        <p:guide orient="horz" pos="11560"/>
        <p:guide orient="horz" pos="17000"/>
        <p:guide orient="horz" pos="23039"/>
        <p:guide orient="horz" pos="22440"/>
        <p:guide pos="1189"/>
        <p:guide pos="9770"/>
        <p:guide pos="23106"/>
        <p:guide pos="31532"/>
        <p:guide pos="10545"/>
        <p:guide pos="22434"/>
        <p:guide pos="10261"/>
        <p:guide pos="2336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-249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A87821-1B89-4BBC-9E08-77D6F583F6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8700" y="685800"/>
            <a:ext cx="48006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D722EC4-2994-4781-AA9B-0CB79A10A3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BE3EC1E-08B8-4B17-A2A1-47635A2E0335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28700" y="685800"/>
            <a:ext cx="48006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ea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9796" y="11362359"/>
            <a:ext cx="43526808" cy="7839489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1303" y="20725848"/>
            <a:ext cx="35843796" cy="934830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397581" indent="0" algn="ctr">
              <a:buNone/>
              <a:defRPr/>
            </a:lvl2pPr>
            <a:lvl3pPr marL="795162" indent="0" algn="ctr">
              <a:buNone/>
              <a:defRPr/>
            </a:lvl3pPr>
            <a:lvl4pPr marL="1192743" indent="0" algn="ctr">
              <a:buNone/>
              <a:defRPr/>
            </a:lvl4pPr>
            <a:lvl5pPr marL="1590324" indent="0" algn="ctr">
              <a:buNone/>
              <a:defRPr/>
            </a:lvl5pPr>
            <a:lvl6pPr marL="1987906" indent="0" algn="ctr">
              <a:buNone/>
              <a:defRPr/>
            </a:lvl6pPr>
            <a:lvl7pPr marL="2385487" indent="0" algn="ctr">
              <a:buNone/>
              <a:defRPr/>
            </a:lvl7pPr>
            <a:lvl8pPr marL="2783068" indent="0" algn="ctr">
              <a:buNone/>
              <a:defRPr/>
            </a:lvl8pPr>
            <a:lvl9pPr marL="318064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54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3" descr="05182008_hosp"/>
          <p:cNvPicPr>
            <a:picLocks noChangeAspect="1" noChangeArrowheads="1"/>
          </p:cNvPicPr>
          <p:nvPr userDrawn="1"/>
        </p:nvPicPr>
        <p:blipFill>
          <a:blip r:embed="rId3">
            <a:lum bright="12000" contrast="6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" t="18791" r="-999" b="55051"/>
          <a:stretch>
            <a:fillRect/>
          </a:stretch>
        </p:blipFill>
        <p:spPr bwMode="auto">
          <a:xfrm>
            <a:off x="1388208" y="1003576"/>
            <a:ext cx="48669331" cy="675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6" name="Rectangle 32"/>
          <p:cNvSpPr>
            <a:spLocks noChangeArrowheads="1"/>
          </p:cNvSpPr>
          <p:nvPr userDrawn="1"/>
        </p:nvSpPr>
        <p:spPr bwMode="auto">
          <a:xfrm>
            <a:off x="1251439" y="1016001"/>
            <a:ext cx="48703523" cy="6768272"/>
          </a:xfrm>
          <a:prstGeom prst="rect">
            <a:avLst/>
          </a:prstGeom>
          <a:solidFill>
            <a:srgbClr val="333333">
              <a:alpha val="3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36681508" y="17335500"/>
            <a:ext cx="13376031" cy="8064500"/>
          </a:xfrm>
          <a:prstGeom prst="rect">
            <a:avLst/>
          </a:prstGeom>
          <a:solidFill>
            <a:srgbClr val="C0C0C0">
              <a:alpha val="1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477107" y="27841990"/>
            <a:ext cx="13950462" cy="7781510"/>
          </a:xfrm>
          <a:prstGeom prst="rect">
            <a:avLst/>
          </a:prstGeom>
          <a:solidFill>
            <a:srgbClr val="C0C0C0">
              <a:alpha val="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36681508" y="26035000"/>
            <a:ext cx="13376031" cy="9588500"/>
          </a:xfrm>
          <a:prstGeom prst="rect">
            <a:avLst/>
          </a:prstGeom>
          <a:solidFill>
            <a:srgbClr val="003399">
              <a:alpha val="6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36681508" y="10477500"/>
            <a:ext cx="13376031" cy="6286500"/>
          </a:xfrm>
          <a:prstGeom prst="rect">
            <a:avLst/>
          </a:prstGeom>
          <a:solidFill>
            <a:srgbClr val="C0C0C0">
              <a:alpha val="1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16289215" y="29301109"/>
            <a:ext cx="19407554" cy="6322391"/>
          </a:xfrm>
          <a:prstGeom prst="rect">
            <a:avLst/>
          </a:prstGeom>
          <a:solidFill>
            <a:srgbClr val="C0C0C0">
              <a:alpha val="1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16289216" y="15536794"/>
            <a:ext cx="12059627" cy="7152032"/>
          </a:xfrm>
          <a:prstGeom prst="rect">
            <a:avLst/>
          </a:prstGeom>
          <a:solidFill>
            <a:srgbClr val="C0C0C0">
              <a:alpha val="1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 userDrawn="1"/>
        </p:nvSpPr>
        <p:spPr bwMode="auto">
          <a:xfrm>
            <a:off x="16289215" y="10477500"/>
            <a:ext cx="19407554" cy="4526446"/>
          </a:xfrm>
          <a:prstGeom prst="rect">
            <a:avLst/>
          </a:prstGeom>
          <a:solidFill>
            <a:srgbClr val="C0C0C0">
              <a:alpha val="10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 userDrawn="1"/>
        </p:nvSpPr>
        <p:spPr bwMode="auto">
          <a:xfrm>
            <a:off x="1477108" y="10477500"/>
            <a:ext cx="14032523" cy="5969000"/>
          </a:xfrm>
          <a:prstGeom prst="rect">
            <a:avLst/>
          </a:prstGeom>
          <a:solidFill>
            <a:srgbClr val="003399">
              <a:alpha val="6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 userDrawn="1"/>
        </p:nvSpPr>
        <p:spPr bwMode="auto">
          <a:xfrm>
            <a:off x="10307271" y="1905000"/>
            <a:ext cx="30591858" cy="5016500"/>
          </a:xfrm>
          <a:prstGeom prst="rect">
            <a:avLst/>
          </a:prstGeom>
          <a:solidFill>
            <a:srgbClr val="003399">
              <a:alpha val="67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 userDrawn="1"/>
        </p:nvSpPr>
        <p:spPr bwMode="auto">
          <a:xfrm>
            <a:off x="1477107" y="17018001"/>
            <a:ext cx="13950462" cy="6171924"/>
          </a:xfrm>
          <a:prstGeom prst="rect">
            <a:avLst/>
          </a:prstGeom>
          <a:solidFill>
            <a:srgbClr val="C0C0C0">
              <a:alpha val="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783">
              <a:latin typeface="Arial" charset="0"/>
              <a:ea typeface="ＭＳ Ｐゴシック" charset="0"/>
            </a:endParaRPr>
          </a:p>
        </p:txBody>
      </p:sp>
      <p:sp>
        <p:nvSpPr>
          <p:cNvPr id="1045" name="Text Box 21"/>
          <p:cNvSpPr txBox="1">
            <a:spLocks noChangeArrowheads="1"/>
          </p:cNvSpPr>
          <p:nvPr userDrawn="1"/>
        </p:nvSpPr>
        <p:spPr bwMode="auto">
          <a:xfrm>
            <a:off x="1805354" y="10509250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chemeClr val="bg1"/>
                </a:solidFill>
                <a:latin typeface="Impact" charset="0"/>
              </a:rPr>
              <a:t>introduction</a:t>
            </a:r>
          </a:p>
        </p:txBody>
      </p:sp>
      <p:sp>
        <p:nvSpPr>
          <p:cNvPr id="1046" name="Text Box 22"/>
          <p:cNvSpPr txBox="1">
            <a:spLocks noChangeArrowheads="1"/>
          </p:cNvSpPr>
          <p:nvPr userDrawn="1"/>
        </p:nvSpPr>
        <p:spPr bwMode="auto">
          <a:xfrm>
            <a:off x="1695939" y="17194696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rgbClr val="5F5F5F"/>
                </a:solidFill>
                <a:latin typeface="Impact" charset="0"/>
              </a:rPr>
              <a:t>clinical presentation</a:t>
            </a:r>
          </a:p>
        </p:txBody>
      </p:sp>
      <p:sp>
        <p:nvSpPr>
          <p:cNvPr id="1047" name="Text Box 23"/>
          <p:cNvSpPr txBox="1">
            <a:spLocks noChangeArrowheads="1"/>
          </p:cNvSpPr>
          <p:nvPr userDrawn="1"/>
        </p:nvSpPr>
        <p:spPr bwMode="auto">
          <a:xfrm>
            <a:off x="1723292" y="27897207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rgbClr val="5F5F5F"/>
                </a:solidFill>
                <a:latin typeface="Impact" charset="0"/>
              </a:rPr>
              <a:t>pathophysiology</a:t>
            </a:r>
          </a:p>
        </p:txBody>
      </p:sp>
      <p:sp>
        <p:nvSpPr>
          <p:cNvPr id="1048" name="Text Box 24"/>
          <p:cNvSpPr txBox="1">
            <a:spLocks noChangeArrowheads="1"/>
          </p:cNvSpPr>
          <p:nvPr userDrawn="1"/>
        </p:nvSpPr>
        <p:spPr bwMode="auto">
          <a:xfrm>
            <a:off x="16617462" y="23177500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rgbClr val="5F5F5F"/>
                </a:solidFill>
                <a:latin typeface="Impact" charset="0"/>
              </a:rPr>
              <a:t>labs / imaging</a:t>
            </a:r>
          </a:p>
        </p:txBody>
      </p:sp>
      <p:sp>
        <p:nvSpPr>
          <p:cNvPr id="1049" name="Text Box 25"/>
          <p:cNvSpPr txBox="1">
            <a:spLocks noChangeArrowheads="1"/>
          </p:cNvSpPr>
          <p:nvPr userDrawn="1"/>
        </p:nvSpPr>
        <p:spPr bwMode="auto">
          <a:xfrm>
            <a:off x="16576431" y="10541000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rgbClr val="5F5F5F"/>
                </a:solidFill>
                <a:latin typeface="Impact" charset="0"/>
              </a:rPr>
              <a:t>HPI</a:t>
            </a:r>
          </a:p>
        </p:txBody>
      </p: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16658492" y="15652750"/>
            <a:ext cx="12965723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rgbClr val="5F5F5F"/>
                </a:solidFill>
                <a:latin typeface="Impact" charset="0"/>
              </a:rPr>
              <a:t>physical exam</a:t>
            </a:r>
          </a:p>
        </p:txBody>
      </p:sp>
      <p:sp>
        <p:nvSpPr>
          <p:cNvPr id="1051" name="Text Box 27"/>
          <p:cNvSpPr txBox="1">
            <a:spLocks noChangeArrowheads="1"/>
          </p:cNvSpPr>
          <p:nvPr userDrawn="1"/>
        </p:nvSpPr>
        <p:spPr bwMode="auto">
          <a:xfrm>
            <a:off x="36948208" y="10541000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rgbClr val="5F5F5F"/>
                </a:solidFill>
                <a:latin typeface="Impact" charset="0"/>
              </a:rPr>
              <a:t>diagnostic approach</a:t>
            </a:r>
          </a:p>
        </p:txBody>
      </p:sp>
      <p:sp>
        <p:nvSpPr>
          <p:cNvPr id="1052" name="Text Box 28"/>
          <p:cNvSpPr txBox="1">
            <a:spLocks noChangeArrowheads="1"/>
          </p:cNvSpPr>
          <p:nvPr userDrawn="1"/>
        </p:nvSpPr>
        <p:spPr bwMode="auto">
          <a:xfrm>
            <a:off x="36996077" y="17480446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rgbClr val="5F5F5F"/>
                </a:solidFill>
                <a:latin typeface="Impact" charset="0"/>
              </a:rPr>
              <a:t>treatment modalities</a:t>
            </a:r>
          </a:p>
        </p:txBody>
      </p:sp>
      <p:sp>
        <p:nvSpPr>
          <p:cNvPr id="1054" name="Text Box 30"/>
          <p:cNvSpPr txBox="1">
            <a:spLocks noChangeArrowheads="1"/>
          </p:cNvSpPr>
          <p:nvPr userDrawn="1"/>
        </p:nvSpPr>
        <p:spPr bwMode="auto">
          <a:xfrm>
            <a:off x="16740554" y="29662782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rgbClr val="5F5F5F"/>
                </a:solidFill>
                <a:latin typeface="Impact" charset="0"/>
              </a:rPr>
              <a:t>hospital course</a:t>
            </a:r>
          </a:p>
        </p:txBody>
      </p:sp>
      <p:sp>
        <p:nvSpPr>
          <p:cNvPr id="1055" name="Text Box 31"/>
          <p:cNvSpPr txBox="1">
            <a:spLocks noChangeArrowheads="1"/>
          </p:cNvSpPr>
          <p:nvPr userDrawn="1"/>
        </p:nvSpPr>
        <p:spPr bwMode="auto">
          <a:xfrm>
            <a:off x="36927692" y="26166142"/>
            <a:ext cx="13129846" cy="105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261" smtClean="0">
                <a:solidFill>
                  <a:schemeClr val="bg1"/>
                </a:solidFill>
                <a:latin typeface="Impact" charset="0"/>
              </a:rPr>
              <a:t>conclusions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5744292" y="7993770"/>
            <a:ext cx="19717816" cy="1826315"/>
            <a:chOff x="14825785" y="7993770"/>
            <a:chExt cx="19717816" cy="1826315"/>
          </a:xfrm>
        </p:grpSpPr>
        <p:pic>
          <p:nvPicPr>
            <p:cNvPr id="1027" name="Picture 10" descr="UH_Case_2CP_V1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25785" y="7993770"/>
              <a:ext cx="7221415" cy="1826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57477" y="8161978"/>
              <a:ext cx="6072554" cy="14370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0309" y="8193368"/>
              <a:ext cx="5203292" cy="1479108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43193" rtl="0" eaLnBrk="0" fontAlgn="base" hangingPunct="0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43193" rtl="0" eaLnBrk="0" fontAlgn="base" hangingPunct="0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defTabSz="4543193" rtl="0" eaLnBrk="0" fontAlgn="base" hangingPunct="0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defTabSz="4543193" rtl="0" eaLnBrk="0" fontAlgn="base" hangingPunct="0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defTabSz="4543193" rtl="0" eaLnBrk="0" fontAlgn="base" hangingPunct="0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397581" algn="ctr" defTabSz="4543193" rtl="0" fontAlgn="base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795162" algn="ctr" defTabSz="4543193" rtl="0" fontAlgn="base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192743" algn="ctr" defTabSz="4543193" rtl="0" fontAlgn="base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590324" algn="ctr" defTabSz="4543193" rtl="0" fontAlgn="base">
        <a:spcBef>
          <a:spcPct val="0"/>
        </a:spcBef>
        <a:spcAft>
          <a:spcPct val="0"/>
        </a:spcAft>
        <a:defRPr sz="21827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1703525" indent="-1703525" algn="l" defTabSz="4543193" rtl="0" eaLnBrk="0" fontAlgn="base" hangingPunct="0">
        <a:spcBef>
          <a:spcPct val="20000"/>
        </a:spcBef>
        <a:spcAft>
          <a:spcPct val="0"/>
        </a:spcAft>
        <a:buChar char="•"/>
        <a:defRPr sz="15914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3691430" indent="-1419144" algn="l" defTabSz="4543193" rtl="0" eaLnBrk="0" fontAlgn="base" hangingPunct="0">
        <a:spcBef>
          <a:spcPct val="20000"/>
        </a:spcBef>
        <a:spcAft>
          <a:spcPct val="0"/>
        </a:spcAft>
        <a:buChar char="–"/>
        <a:defRPr sz="13914">
          <a:solidFill>
            <a:schemeClr val="tx1"/>
          </a:solidFill>
          <a:latin typeface="+mn-lt"/>
          <a:ea typeface="Arial" charset="0"/>
          <a:cs typeface="+mn-cs"/>
        </a:defRPr>
      </a:lvl2pPr>
      <a:lvl3pPr marL="5679336" indent="-1136144" algn="l" defTabSz="4543193" rtl="0" eaLnBrk="0" fontAlgn="base" hangingPunct="0">
        <a:spcBef>
          <a:spcPct val="20000"/>
        </a:spcBef>
        <a:spcAft>
          <a:spcPct val="0"/>
        </a:spcAft>
        <a:buChar char="•"/>
        <a:defRPr sz="11914">
          <a:solidFill>
            <a:schemeClr val="tx1"/>
          </a:solidFill>
          <a:latin typeface="+mn-lt"/>
          <a:ea typeface="Arial" charset="0"/>
          <a:cs typeface="+mn-cs"/>
        </a:defRPr>
      </a:lvl3pPr>
      <a:lvl4pPr marL="7951622" indent="-1136144" algn="l" defTabSz="4543193" rtl="0" eaLnBrk="0" fontAlgn="base" hangingPunct="0">
        <a:spcBef>
          <a:spcPct val="20000"/>
        </a:spcBef>
        <a:spcAft>
          <a:spcPct val="0"/>
        </a:spcAft>
        <a:buChar char="–"/>
        <a:defRPr sz="9913">
          <a:solidFill>
            <a:schemeClr val="tx1"/>
          </a:solidFill>
          <a:latin typeface="+mn-lt"/>
          <a:ea typeface="Arial" charset="0"/>
          <a:cs typeface="+mn-cs"/>
        </a:defRPr>
      </a:lvl4pPr>
      <a:lvl5pPr marL="10223909" indent="-1136144" algn="l" defTabSz="4543193" rtl="0" eaLnBrk="0" fontAlgn="base" hangingPunct="0">
        <a:spcBef>
          <a:spcPct val="20000"/>
        </a:spcBef>
        <a:spcAft>
          <a:spcPct val="0"/>
        </a:spcAft>
        <a:buChar char="»"/>
        <a:defRPr sz="9913">
          <a:solidFill>
            <a:schemeClr val="tx1"/>
          </a:solidFill>
          <a:latin typeface="+mn-lt"/>
          <a:ea typeface="Arial" charset="0"/>
          <a:cs typeface="+mn-cs"/>
        </a:defRPr>
      </a:lvl5pPr>
      <a:lvl6pPr marL="10621490" indent="-1136144" algn="l" defTabSz="4543193" rtl="0" fontAlgn="base">
        <a:spcBef>
          <a:spcPct val="20000"/>
        </a:spcBef>
        <a:spcAft>
          <a:spcPct val="0"/>
        </a:spcAft>
        <a:buChar char="»"/>
        <a:defRPr sz="9913">
          <a:solidFill>
            <a:schemeClr val="tx1"/>
          </a:solidFill>
          <a:latin typeface="+mn-lt"/>
          <a:ea typeface="Arial" charset="0"/>
          <a:cs typeface="+mn-cs"/>
        </a:defRPr>
      </a:lvl6pPr>
      <a:lvl7pPr marL="11019071" indent="-1136144" algn="l" defTabSz="4543193" rtl="0" fontAlgn="base">
        <a:spcBef>
          <a:spcPct val="20000"/>
        </a:spcBef>
        <a:spcAft>
          <a:spcPct val="0"/>
        </a:spcAft>
        <a:buChar char="»"/>
        <a:defRPr sz="9913">
          <a:solidFill>
            <a:schemeClr val="tx1"/>
          </a:solidFill>
          <a:latin typeface="+mn-lt"/>
          <a:ea typeface="Arial" charset="0"/>
          <a:cs typeface="+mn-cs"/>
        </a:defRPr>
      </a:lvl7pPr>
      <a:lvl8pPr marL="11416652" indent="-1136144" algn="l" defTabSz="4543193" rtl="0" fontAlgn="base">
        <a:spcBef>
          <a:spcPct val="20000"/>
        </a:spcBef>
        <a:spcAft>
          <a:spcPct val="0"/>
        </a:spcAft>
        <a:buChar char="»"/>
        <a:defRPr sz="9913">
          <a:solidFill>
            <a:schemeClr val="tx1"/>
          </a:solidFill>
          <a:latin typeface="+mn-lt"/>
          <a:ea typeface="Arial" charset="0"/>
          <a:cs typeface="+mn-cs"/>
        </a:defRPr>
      </a:lvl8pPr>
      <a:lvl9pPr marL="11814233" indent="-1136144" algn="l" defTabSz="4543193" rtl="0" fontAlgn="base">
        <a:spcBef>
          <a:spcPct val="20000"/>
        </a:spcBef>
        <a:spcAft>
          <a:spcPct val="0"/>
        </a:spcAft>
        <a:buChar char="»"/>
        <a:defRPr sz="9913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1pPr>
      <a:lvl2pPr marL="397581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2pPr>
      <a:lvl3pPr marL="795162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3pPr>
      <a:lvl4pPr marL="1192743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4pPr>
      <a:lvl5pPr marL="1590324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5pPr>
      <a:lvl6pPr marL="1987906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6pPr>
      <a:lvl7pPr marL="2385487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7pPr>
      <a:lvl8pPr marL="2783068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8pPr>
      <a:lvl9pPr marL="3180649" algn="l" defTabSz="397581" rtl="0" eaLnBrk="1" latinLnBrk="0" hangingPunct="1">
        <a:defRPr sz="15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ChangeArrowheads="1"/>
          </p:cNvSpPr>
          <p:nvPr/>
        </p:nvSpPr>
        <p:spPr bwMode="auto">
          <a:xfrm>
            <a:off x="5636591" y="7951304"/>
            <a:ext cx="39756522" cy="1899478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5224463" eaLnBrk="0" hangingPunct="0"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5224463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0783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2152243" y="2286000"/>
            <a:ext cx="27564522" cy="2099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3044">
                <a:solidFill>
                  <a:schemeClr val="bg1"/>
                </a:solidFill>
                <a:latin typeface="Impact" charset="0"/>
              </a:rPr>
              <a:t>Poster Presentation Title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2555200" y="4000501"/>
            <a:ext cx="7487478" cy="116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6957">
                <a:solidFill>
                  <a:schemeClr val="bg1"/>
                </a:solidFill>
                <a:latin typeface="Impact" charset="0"/>
              </a:rPr>
              <a:t>SECONDARY TITLE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22356418" y="5397500"/>
            <a:ext cx="7487478" cy="68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3826">
                <a:solidFill>
                  <a:schemeClr val="folHlink"/>
                </a:solidFill>
                <a:latin typeface="Impact" charset="0"/>
              </a:rPr>
              <a:t>Author 1, Author 2, Author 3, Author 4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2077752" y="18684403"/>
            <a:ext cx="10857119" cy="52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2"/>
                </a:solidFill>
                <a:latin typeface="Georgia" charset="0"/>
              </a:rPr>
              <a:t>This text box is for the clinical presentation section of your research.  </a:t>
            </a: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2077752" y="11780630"/>
            <a:ext cx="10601739" cy="52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1"/>
                </a:solidFill>
                <a:latin typeface="Georgia" charset="0"/>
              </a:rPr>
              <a:t>This text box is for the introduction of your research.   </a:t>
            </a:r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30039627" y="17441348"/>
            <a:ext cx="3549098" cy="3344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4696" dirty="0">
                <a:solidFill>
                  <a:schemeClr val="bg2"/>
                </a:solidFill>
                <a:latin typeface="Arial Black" charset="0"/>
              </a:rPr>
              <a:t>Insert picture </a:t>
            </a:r>
          </a:p>
          <a:p>
            <a:pPr>
              <a:spcBef>
                <a:spcPct val="50000"/>
              </a:spcBef>
              <a:defRPr/>
            </a:pPr>
            <a:r>
              <a:rPr lang="en-US" sz="4696" dirty="0">
                <a:solidFill>
                  <a:schemeClr val="bg2"/>
                </a:solidFill>
                <a:latin typeface="Arial Black" charset="0"/>
              </a:rPr>
              <a:t>or graph here</a:t>
            </a:r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37368605" y="27482908"/>
            <a:ext cx="9011478" cy="52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1"/>
                </a:solidFill>
                <a:latin typeface="Georgia" charset="0"/>
              </a:rPr>
              <a:t>This text box is for the conclusion of your research.  </a:t>
            </a:r>
          </a:p>
        </p:txBody>
      </p:sp>
      <p:sp>
        <p:nvSpPr>
          <p:cNvPr id="2107" name="Text Box 59"/>
          <p:cNvSpPr txBox="1">
            <a:spLocks noChangeArrowheads="1"/>
          </p:cNvSpPr>
          <p:nvPr/>
        </p:nvSpPr>
        <p:spPr bwMode="auto">
          <a:xfrm>
            <a:off x="2077752" y="29543434"/>
            <a:ext cx="10866783" cy="52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2"/>
                </a:solidFill>
                <a:latin typeface="Georgia" charset="0"/>
              </a:rPr>
              <a:t>This text box is for the pathophysiology section of your research.   </a:t>
            </a:r>
          </a:p>
        </p:txBody>
      </p:sp>
      <p:sp>
        <p:nvSpPr>
          <p:cNvPr id="2108" name="Text Box 60"/>
          <p:cNvSpPr txBox="1">
            <a:spLocks noChangeArrowheads="1"/>
          </p:cNvSpPr>
          <p:nvPr/>
        </p:nvSpPr>
        <p:spPr bwMode="auto">
          <a:xfrm>
            <a:off x="17141687" y="11883201"/>
            <a:ext cx="14312348" cy="52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2"/>
                </a:solidFill>
                <a:latin typeface="Georgia" charset="0"/>
              </a:rPr>
              <a:t>This text box is for the HPI section of your research.  </a:t>
            </a:r>
          </a:p>
        </p:txBody>
      </p:sp>
      <p:sp>
        <p:nvSpPr>
          <p:cNvPr id="2109" name="Text Box 61"/>
          <p:cNvSpPr txBox="1">
            <a:spLocks noChangeArrowheads="1"/>
          </p:cNvSpPr>
          <p:nvPr/>
        </p:nvSpPr>
        <p:spPr bwMode="auto">
          <a:xfrm>
            <a:off x="17206014" y="17275329"/>
            <a:ext cx="10020576" cy="52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2"/>
                </a:solidFill>
                <a:latin typeface="Georgia" charset="0"/>
              </a:rPr>
              <a:t>This text box is for the physical exam section of your research.  </a:t>
            </a:r>
          </a:p>
        </p:txBody>
      </p:sp>
      <p:sp>
        <p:nvSpPr>
          <p:cNvPr id="2110" name="Text Box 62"/>
          <p:cNvSpPr txBox="1">
            <a:spLocks noChangeArrowheads="1"/>
          </p:cNvSpPr>
          <p:nvPr/>
        </p:nvSpPr>
        <p:spPr bwMode="auto">
          <a:xfrm>
            <a:off x="17141687" y="30976445"/>
            <a:ext cx="14312348" cy="52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2"/>
                </a:solidFill>
                <a:latin typeface="Georgia" charset="0"/>
              </a:rPr>
              <a:t>This text box is for the hospital course of your research.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528156" y="25036266"/>
            <a:ext cx="8017565" cy="3683000"/>
            <a:chOff x="21693809" y="24765000"/>
            <a:chExt cx="8017565" cy="3683000"/>
          </a:xfrm>
        </p:grpSpPr>
        <p:sp>
          <p:nvSpPr>
            <p:cNvPr id="2111" name="Oval 63"/>
            <p:cNvSpPr>
              <a:spLocks noChangeArrowheads="1"/>
            </p:cNvSpPr>
            <p:nvPr/>
          </p:nvSpPr>
          <p:spPr bwMode="auto">
            <a:xfrm>
              <a:off x="21693809" y="24828500"/>
              <a:ext cx="3445565" cy="3556000"/>
            </a:xfrm>
            <a:prstGeom prst="ellipse">
              <a:avLst/>
            </a:prstGeom>
            <a:solidFill>
              <a:schemeClr val="folHlink">
                <a:alpha val="75000"/>
              </a:schemeClr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0783">
                <a:latin typeface="Arial" charset="0"/>
                <a:ea typeface="ＭＳ Ｐゴシック" charset="0"/>
              </a:endParaRPr>
            </a:p>
          </p:txBody>
        </p:sp>
        <p:sp>
          <p:nvSpPr>
            <p:cNvPr id="2113" name="Oval 65"/>
            <p:cNvSpPr>
              <a:spLocks noChangeArrowheads="1"/>
            </p:cNvSpPr>
            <p:nvPr/>
          </p:nvSpPr>
          <p:spPr bwMode="auto">
            <a:xfrm>
              <a:off x="26265809" y="24828500"/>
              <a:ext cx="3445565" cy="3556000"/>
            </a:xfrm>
            <a:prstGeom prst="ellipse">
              <a:avLst/>
            </a:prstGeom>
            <a:solidFill>
              <a:srgbClr val="003399">
                <a:alpha val="75000"/>
              </a:srgbClr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0783">
                <a:latin typeface="Arial" charset="0"/>
                <a:ea typeface="ＭＳ Ｐゴシック" charset="0"/>
              </a:endParaRPr>
            </a:p>
          </p:txBody>
        </p:sp>
        <p:sp>
          <p:nvSpPr>
            <p:cNvPr id="2112" name="Oval 64"/>
            <p:cNvSpPr>
              <a:spLocks noChangeArrowheads="1"/>
            </p:cNvSpPr>
            <p:nvPr/>
          </p:nvSpPr>
          <p:spPr bwMode="auto">
            <a:xfrm>
              <a:off x="23946678" y="24765000"/>
              <a:ext cx="3445565" cy="3683000"/>
            </a:xfrm>
            <a:prstGeom prst="ellipse">
              <a:avLst/>
            </a:prstGeom>
            <a:solidFill>
              <a:srgbClr val="FF0000">
                <a:alpha val="75000"/>
              </a:srgbClr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0783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114" name="Text Box 66"/>
          <p:cNvSpPr txBox="1">
            <a:spLocks noChangeArrowheads="1"/>
          </p:cNvSpPr>
          <p:nvPr/>
        </p:nvSpPr>
        <p:spPr bwMode="auto">
          <a:xfrm>
            <a:off x="37368606" y="11929368"/>
            <a:ext cx="9908761" cy="94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2"/>
                </a:solidFill>
                <a:latin typeface="Georgia" charset="0"/>
              </a:rPr>
              <a:t>This text box is for the diagnostic approach section of your research.  </a:t>
            </a:r>
          </a:p>
        </p:txBody>
      </p:sp>
      <p:sp>
        <p:nvSpPr>
          <p:cNvPr id="2115" name="Text Box 67"/>
          <p:cNvSpPr txBox="1">
            <a:spLocks noChangeArrowheads="1"/>
          </p:cNvSpPr>
          <p:nvPr/>
        </p:nvSpPr>
        <p:spPr bwMode="auto">
          <a:xfrm>
            <a:off x="37368605" y="18957162"/>
            <a:ext cx="9908761" cy="94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783" dirty="0">
                <a:solidFill>
                  <a:schemeClr val="bg2"/>
                </a:solidFill>
                <a:latin typeface="Georgia" charset="0"/>
              </a:rPr>
              <a:t>This text box is for the treatment modalities section of your research.  </a:t>
            </a:r>
          </a:p>
        </p:txBody>
      </p:sp>
      <p:sp>
        <p:nvSpPr>
          <p:cNvPr id="2116" name="Text Box 68"/>
          <p:cNvSpPr txBox="1">
            <a:spLocks noChangeArrowheads="1"/>
          </p:cNvSpPr>
          <p:nvPr/>
        </p:nvSpPr>
        <p:spPr bwMode="auto">
          <a:xfrm>
            <a:off x="5400565" y="23879041"/>
            <a:ext cx="5909642" cy="189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52244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52244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52244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4696" dirty="0">
                <a:solidFill>
                  <a:schemeClr val="bg2"/>
                </a:solidFill>
                <a:latin typeface="Arial Black" charset="0"/>
              </a:rPr>
              <a:t>Insert picture </a:t>
            </a:r>
          </a:p>
          <a:p>
            <a:pPr>
              <a:spcBef>
                <a:spcPct val="50000"/>
              </a:spcBef>
              <a:defRPr/>
            </a:pPr>
            <a:r>
              <a:rPr lang="en-US" sz="4696" dirty="0">
                <a:solidFill>
                  <a:schemeClr val="bg2"/>
                </a:solidFill>
                <a:latin typeface="Arial Black" charset="0"/>
              </a:rPr>
              <a:t>or graph here</a:t>
            </a:r>
          </a:p>
        </p:txBody>
      </p:sp>
      <p:pic>
        <p:nvPicPr>
          <p:cNvPr id="4116" name="Picture 3" descr="CWRU_logo up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7809" y="7963729"/>
            <a:ext cx="7940261" cy="198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4" descr="Web-Ready-VHA-Excellence-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0516" y="7874000"/>
            <a:ext cx="8018945" cy="206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5" descr="uh_cleveland_rgb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5200" y="8050696"/>
            <a:ext cx="7480577" cy="18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2244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2244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1879</TotalTime>
  <Words>137</Words>
  <Application>Microsoft Office PowerPoint</Application>
  <PresentationFormat>Custom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MS PGothic</vt:lpstr>
      <vt:lpstr>Impact</vt:lpstr>
      <vt:lpstr>Georgia</vt:lpstr>
      <vt:lpstr>Arial Black</vt:lpstr>
      <vt:lpstr>Default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Kristin Cronley</dc:creator>
  <cp:lastModifiedBy>Zelesnik, Matthew Robert</cp:lastModifiedBy>
  <cp:revision>30</cp:revision>
  <dcterms:created xsi:type="dcterms:W3CDTF">2011-09-07T19:43:35Z</dcterms:created>
  <dcterms:modified xsi:type="dcterms:W3CDTF">2020-03-04T19:44:55Z</dcterms:modified>
</cp:coreProperties>
</file>